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71"/>
  </p:notesMasterIdLst>
  <p:sldIdLst>
    <p:sldId id="319" r:id="rId3"/>
    <p:sldId id="264" r:id="rId4"/>
    <p:sldId id="258" r:id="rId5"/>
    <p:sldId id="606" r:id="rId6"/>
    <p:sldId id="680" r:id="rId7"/>
    <p:sldId id="681" r:id="rId8"/>
    <p:sldId id="682" r:id="rId9"/>
    <p:sldId id="683" r:id="rId10"/>
    <p:sldId id="684" r:id="rId11"/>
    <p:sldId id="781" r:id="rId12"/>
    <p:sldId id="685" r:id="rId13"/>
    <p:sldId id="686" r:id="rId14"/>
    <p:sldId id="687" r:id="rId15"/>
    <p:sldId id="688" r:id="rId16"/>
    <p:sldId id="691" r:id="rId17"/>
    <p:sldId id="692" r:id="rId18"/>
    <p:sldId id="700" r:id="rId19"/>
    <p:sldId id="704" r:id="rId20"/>
    <p:sldId id="705" r:id="rId21"/>
    <p:sldId id="706" r:id="rId22"/>
    <p:sldId id="707" r:id="rId23"/>
    <p:sldId id="708" r:id="rId24"/>
    <p:sldId id="709" r:id="rId25"/>
    <p:sldId id="710" r:id="rId26"/>
    <p:sldId id="711" r:id="rId27"/>
    <p:sldId id="712" r:id="rId28"/>
    <p:sldId id="713" r:id="rId29"/>
    <p:sldId id="714" r:id="rId30"/>
    <p:sldId id="715" r:id="rId31"/>
    <p:sldId id="716" r:id="rId32"/>
    <p:sldId id="719" r:id="rId33"/>
    <p:sldId id="717" r:id="rId34"/>
    <p:sldId id="723" r:id="rId35"/>
    <p:sldId id="718" r:id="rId36"/>
    <p:sldId id="720" r:id="rId37"/>
    <p:sldId id="721" r:id="rId38"/>
    <p:sldId id="722" r:id="rId39"/>
    <p:sldId id="726" r:id="rId40"/>
    <p:sldId id="729" r:id="rId41"/>
    <p:sldId id="727" r:id="rId42"/>
    <p:sldId id="728" r:id="rId43"/>
    <p:sldId id="794" r:id="rId44"/>
    <p:sldId id="795" r:id="rId45"/>
    <p:sldId id="796" r:id="rId46"/>
    <p:sldId id="734" r:id="rId47"/>
    <p:sldId id="797" r:id="rId48"/>
    <p:sldId id="809" r:id="rId49"/>
    <p:sldId id="810" r:id="rId50"/>
    <p:sldId id="811" r:id="rId51"/>
    <p:sldId id="812" r:id="rId52"/>
    <p:sldId id="813" r:id="rId53"/>
    <p:sldId id="814" r:id="rId54"/>
    <p:sldId id="798" r:id="rId55"/>
    <p:sldId id="799" r:id="rId56"/>
    <p:sldId id="800" r:id="rId57"/>
    <p:sldId id="801" r:id="rId58"/>
    <p:sldId id="802" r:id="rId59"/>
    <p:sldId id="803" r:id="rId60"/>
    <p:sldId id="804" r:id="rId61"/>
    <p:sldId id="805" r:id="rId62"/>
    <p:sldId id="806" r:id="rId63"/>
    <p:sldId id="807" r:id="rId64"/>
    <p:sldId id="808" r:id="rId65"/>
    <p:sldId id="731" r:id="rId66"/>
    <p:sldId id="740" r:id="rId67"/>
    <p:sldId id="702" r:id="rId68"/>
    <p:sldId id="703" r:id="rId69"/>
    <p:sldId id="276" r:id="rId70"/>
  </p:sldIdLst>
  <p:sldSz cx="9144000" cy="5148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4" orient="horz" pos="2869" userDrawn="1">
          <p15:clr>
            <a:srgbClr val="A4A3A4"/>
          </p15:clr>
        </p15:guide>
        <p15:guide id="5" orient="horz" pos="5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17F"/>
    <a:srgbClr val="FF0C5C"/>
    <a:srgbClr val="FF598F"/>
    <a:srgbClr val="FF73A0"/>
    <a:srgbClr val="FF8AB0"/>
    <a:srgbClr val="FFA2BF"/>
    <a:srgbClr val="FFB9CF"/>
    <a:srgbClr val="ED145B"/>
    <a:srgbClr val="797979"/>
    <a:srgbClr val="91A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74" autoAdjust="0"/>
  </p:normalViewPr>
  <p:slideViewPr>
    <p:cSldViewPr snapToGrid="0" snapToObjects="1">
      <p:cViewPr varScale="1">
        <p:scale>
          <a:sx n="109" d="100"/>
          <a:sy n="109" d="100"/>
        </p:scale>
        <p:origin x="634" y="77"/>
      </p:cViewPr>
      <p:guideLst>
        <p:guide pos="2880"/>
        <p:guide orient="horz" pos="2869"/>
        <p:guide orient="horz" pos="53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72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7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89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9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036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43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81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73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58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106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01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460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257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34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520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10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54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462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979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677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46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385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46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541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498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674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673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177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21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344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07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40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884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569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359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160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772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60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815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676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477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728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44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513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789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30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253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89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23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96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21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4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87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925"/>
            <a:ext cx="2057400" cy="329751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925"/>
            <a:ext cx="6019800" cy="329751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30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635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8828D-4EAE-482D-B89B-2085EB258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2963"/>
            <a:ext cx="6858000" cy="179228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41F7FC-C9FF-42EC-86AB-82F2CA512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3513"/>
            <a:ext cx="6858000" cy="12430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A09079-3F9B-40B3-936E-8BDB433510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23/11/2020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914D4E-69B2-4A16-B78C-9E2003711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7D704D-7E44-4FFE-A332-21D90099F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72912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E24C0-7F95-45D7-B355-CDFA73B8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8FED99-C212-4337-8EDB-0FF38A9BD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7E710F-8B6D-4C68-92A7-516415E6F4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23/11/2020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FB803D-CC9A-46D4-922A-A28978C9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4BFAD8-A991-4B9F-8C62-AA72CB3D3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7473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F9A4AB-BFC3-4657-8697-27C00D9F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153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4FD7ED-2800-4F0B-8CB3-850F81A46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4875"/>
            <a:ext cx="7886700" cy="1127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BFA77F-2E2E-436A-A429-DC7E002671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23/11/2020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D28FA6-38D3-478A-917D-DC65091E7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AC5E8E-81D0-4642-949C-2C3DC2BA6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9672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E33AD2-9993-4A79-A66D-4CFF978A7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E0145E-C450-4FC2-9891-83B4EDDA03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C751463-ECFA-40B3-9764-60BCD61C7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470B0D-5E3F-46E1-8D1C-5B7137BEEA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23/11/2020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53AB05-FE4B-4C04-904F-CD483F44B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0CD0AC-F762-4EB9-B2FA-9CBA3E7A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9182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5EFAAC-7493-4E3F-BA64-68A994316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BF49BD-8DB3-4DF0-B72F-D87F7F752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2063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E69E88F-0124-4681-A5C7-B23606718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81188"/>
            <a:ext cx="3868737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4984AA8-3E4A-4A6E-9AB7-2DD4C63046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2063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19D375D-D880-410A-97DF-402A5D99BA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81188"/>
            <a:ext cx="3887788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386500-DC9B-468D-BAB8-EB1664C397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23/11/2020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B63930-DEC9-41E7-97C3-96C6E7DC8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11BD4E6-7A8B-4CEB-A565-B4019FBDA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16967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45F1F0-EDA5-47DB-B56E-4C4A3CB5A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54C7B34-5145-4393-A603-CB41085184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23/11/2020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0815348-95EE-4B71-BB5B-88ECA6A70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999CDF3-3921-4E91-A862-D70D05D12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543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4C03A15-3C74-45DE-84B5-2D331297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23/11/2020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D7D7960-7D8F-48D4-87F8-D78EFE54B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C37739-7EE3-4CE5-A91B-93B44786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6925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47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756D4-6BA6-41F5-80CA-5F5019C2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4BBF73-E529-46B1-82C4-FDDD3CB47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CB0C2D-7C05-417C-91B6-3148CCDD2B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5F9FF4-C9FE-49D4-953F-B95C9568A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23/11/2020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F94E424-CDC7-4D86-A639-1BDD5F79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1805D9-0A9A-4A87-A06B-49F01D76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212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F186A-8529-4BC9-9F70-C80DD493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24093AE-8C25-4FAC-8DE9-E662E66DCE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65D921-A9E0-464A-B9DE-5930B19DD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A306BC-E950-4783-A10B-0EA33873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23/11/2020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46284F-2F6B-40C1-84B9-ACA25C3DD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1B10997-CAE1-463B-915D-77C873A07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26729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FCFDC9-4562-488C-B88A-54F8A0F44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FF3402B-9D21-4D43-BC46-E8E66DDC6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B26E7A-A9C8-4F6E-BF24-FCA255848D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23/11/2020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3D85FE-79BA-407D-940D-F517C94FC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B3F828-092B-40CD-82B3-A38AF3A4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83043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9AB9DB8-7FEC-4511-A25D-CBE4DDC71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62450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A1A027E-D35E-4865-9B73-E6824034D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624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3228CA-DEFD-477F-8730-2461B8EE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23/11/2020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895BB5-FB17-4618-A8F2-1277E16D1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8BD16D-5956-41FB-9CAA-0F486450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2422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42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1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2401"/>
            <a:ext cx="4041775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2667"/>
            <a:ext cx="4041775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0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8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11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978"/>
            <a:ext cx="3008313" cy="87234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7323"/>
            <a:ext cx="3008313" cy="35215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1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2"/>
            <a:ext cx="5486400" cy="6042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0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48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13F6F705-F7BD-4FF1-86C6-D95A9A71B04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5943" y="211486"/>
            <a:ext cx="8732115" cy="472529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0D4D23D-465C-4F13-9A4E-B539B18B3203}"/>
              </a:ext>
            </a:extLst>
          </p:cNvPr>
          <p:cNvSpPr/>
          <p:nvPr userDrawn="1"/>
        </p:nvSpPr>
        <p:spPr>
          <a:xfrm>
            <a:off x="1031132" y="1368357"/>
            <a:ext cx="188068" cy="188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877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layoutit.com/" TargetMode="External"/><Relationship Id="rId4" Type="http://schemas.openxmlformats.org/officeDocument/2006/relationships/hyperlink" Target="https://getbootstrap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JAVA WEB - 2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Medium"/>
            </a:endParaRPr>
          </a:p>
          <a:p>
            <a:pPr algn="ctr"/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MÓDULO 5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9265FC28-AA8E-4F42-9ABD-814BDB086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13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4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melhorar esse formato da data, vamos para a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model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Artista e realize a seguinte alteração: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ATRIBUTOS DE REFERÊNCIA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FDF2E34-83CF-476E-84AD-688368899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21" y="2124222"/>
            <a:ext cx="7182929" cy="99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2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025058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para 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Postman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adicione uma guia GET e teste conforme abaixo (repare na recursão do resultado):</a:t>
            </a:r>
            <a:endParaRPr lang="pt-BR" sz="1400" dirty="0">
              <a:solidFill>
                <a:srgbClr val="FF417F"/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5397633E-C1C6-4C4D-B9B3-396A73A8EB6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ATRIBUTOS DE REFERÊNCIA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496E7EC-9D38-46F5-9F0C-80367FDD5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248" y="1721507"/>
            <a:ext cx="5737503" cy="315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7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025058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ajustar algumas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para evitar essa recursão sem fim.... Após conclui-las teste novamente no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Postman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...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rgbClr val="FF417F"/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5397633E-C1C6-4C4D-B9B3-396A73A8EB6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ATRIBUTOS DE REFERÊNCIA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4267537-ADE9-4669-9DEF-D74090FFC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73" y="2024979"/>
            <a:ext cx="6998458" cy="126513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AACBBF0-9E72-44CF-8986-24BE1E441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500" y="3437645"/>
            <a:ext cx="5800982" cy="7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4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025058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Acrescente na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MusicaController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os seguintes métodos:</a:t>
            </a:r>
          </a:p>
          <a:p>
            <a:pPr marL="285750" lvl="1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Retornar todas as músicas</a:t>
            </a:r>
          </a:p>
          <a:p>
            <a:pPr marL="285750" lvl="1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Retornar uma música, através do seu código 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rgbClr val="FF417F"/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5397633E-C1C6-4C4D-B9B3-396A73A8EB6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54903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025058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Retornar todas as músicas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rgbClr val="FF417F"/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5397633E-C1C6-4C4D-B9B3-396A73A8EB6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 (SOLUÇÃO)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BFCE0E9-C2F4-4861-979B-CCC793D78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5380"/>
            <a:ext cx="9144000" cy="381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7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1" y="-1"/>
            <a:ext cx="9144000" cy="5143501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39440" y="4156521"/>
            <a:ext cx="403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78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i="0" dirty="0">
                <a:solidFill>
                  <a:srgbClr val="E8E8E8"/>
                </a:solidFill>
                <a:latin typeface="Gotham HTF" pitchFamily="50" charset="0"/>
                <a:ea typeface="+mn-ea"/>
                <a:cs typeface="Gotham HTF Light"/>
              </a:rPr>
              <a:t>DÚVIDAS….</a:t>
            </a:r>
            <a:endParaRPr lang="en-US" sz="2800" b="0" i="0" dirty="0">
              <a:solidFill>
                <a:srgbClr val="E8E8E8"/>
              </a:solidFill>
              <a:latin typeface="Gotham HTF" pitchFamily="50" charset="0"/>
              <a:ea typeface="+mn-ea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85750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9DC14DB0-6FC9-4AED-AF7E-7602971DCF4C}"/>
              </a:ext>
            </a:extLst>
          </p:cNvPr>
          <p:cNvSpPr txBox="1"/>
          <p:nvPr/>
        </p:nvSpPr>
        <p:spPr>
          <a:xfrm>
            <a:off x="4572000" y="1352945"/>
            <a:ext cx="2890684" cy="120359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Aprendendo Java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Niemeyer &amp;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Kundsen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Editora Campos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E9DEA49-85A5-4D30-A80C-08903984A5D0}"/>
              </a:ext>
            </a:extLst>
          </p:cNvPr>
          <p:cNvGrpSpPr/>
          <p:nvPr/>
        </p:nvGrpSpPr>
        <p:grpSpPr>
          <a:xfrm>
            <a:off x="828490" y="1010264"/>
            <a:ext cx="3460902" cy="3487993"/>
            <a:chOff x="344951" y="925105"/>
            <a:chExt cx="4155631" cy="4188161"/>
          </a:xfrm>
        </p:grpSpPr>
        <p:pic>
          <p:nvPicPr>
            <p:cNvPr id="7" name="Picture 3" descr="caomputador.png">
              <a:extLst>
                <a:ext uri="{FF2B5EF4-FFF2-40B4-BE49-F238E27FC236}">
                  <a16:creationId xmlns:a16="http://schemas.microsoft.com/office/drawing/2014/main" id="{13D7A116-1716-480E-8B3C-7AAF5074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63" y="925105"/>
              <a:ext cx="3062891" cy="2733630"/>
            </a:xfrm>
            <a:prstGeom prst="rect">
              <a:avLst/>
            </a:prstGeom>
          </p:spPr>
        </p:pic>
        <p:pic>
          <p:nvPicPr>
            <p:cNvPr id="9" name="Picture 4" descr="chicara.png">
              <a:extLst>
                <a:ext uri="{FF2B5EF4-FFF2-40B4-BE49-F238E27FC236}">
                  <a16:creationId xmlns:a16="http://schemas.microsoft.com/office/drawing/2014/main" id="{30331B6A-E3AE-4134-AB23-347A40746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76259">
              <a:off x="2941023" y="2380297"/>
              <a:ext cx="1559559" cy="1650015"/>
            </a:xfrm>
            <a:prstGeom prst="rect">
              <a:avLst/>
            </a:prstGeom>
          </p:spPr>
        </p:pic>
        <p:pic>
          <p:nvPicPr>
            <p:cNvPr id="10" name="Picture 6" descr="livros.png">
              <a:extLst>
                <a:ext uri="{FF2B5EF4-FFF2-40B4-BE49-F238E27FC236}">
                  <a16:creationId xmlns:a16="http://schemas.microsoft.com/office/drawing/2014/main" id="{265F6915-3435-4375-91B0-1F1431CF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7626">
              <a:off x="344951" y="3412331"/>
              <a:ext cx="2064241" cy="1700935"/>
            </a:xfrm>
            <a:prstGeom prst="rect">
              <a:avLst/>
            </a:prstGeom>
          </p:spPr>
        </p:pic>
      </p:grpSp>
      <p:sp>
        <p:nvSpPr>
          <p:cNvPr id="12" name="TextBox 59">
            <a:extLst>
              <a:ext uri="{FF2B5EF4-FFF2-40B4-BE49-F238E27FC236}">
                <a16:creationId xmlns:a16="http://schemas.microsoft.com/office/drawing/2014/main" id="{0E988961-634F-4D72-88F7-034BFAC9193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REFERÊNCIAS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50170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3. LIGANDO  </a:t>
            </a:r>
            <a:endParaRPr lang="en-US" sz="3500" dirty="0">
              <a:solidFill>
                <a:srgbClr val="91A3AD"/>
              </a:solidFill>
              <a:latin typeface="Gotham HTF Medium"/>
              <a:cs typeface="Gotham HTF Medium"/>
            </a:endParaRPr>
          </a:p>
          <a:p>
            <a:pPr algn="ctr"/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 O FRONT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9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verificar três sites: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 algn="ctr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en-US" sz="1400" dirty="0">
                <a:hlinkClick r:id="rId3"/>
              </a:rPr>
              <a:t>https://www.w3schools.com/</a:t>
            </a:r>
            <a:r>
              <a:rPr lang="en-US" sz="1400" dirty="0"/>
              <a:t> </a:t>
            </a:r>
          </a:p>
          <a:p>
            <a:pPr marL="0" lvl="1" indent="0" algn="ctr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en-US" sz="1400" dirty="0"/>
              <a:t>e </a:t>
            </a:r>
          </a:p>
          <a:p>
            <a:pPr marL="0" lvl="1" indent="0" algn="ctr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en-US" sz="1400" dirty="0">
                <a:hlinkClick r:id="rId4"/>
              </a:rPr>
              <a:t>https://getbootstrap.com/</a:t>
            </a:r>
            <a:endParaRPr lang="en-US" sz="1400" dirty="0"/>
          </a:p>
          <a:p>
            <a:pPr marL="0" lvl="1" indent="0" algn="ctr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</a:t>
            </a:r>
          </a:p>
          <a:p>
            <a:pPr marL="0" lvl="1" indent="0" algn="ctr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en-US" sz="1400" dirty="0">
                <a:hlinkClick r:id="rId5"/>
              </a:rPr>
              <a:t>https://layoutit.com/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55022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Abra o Visual Studio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Code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 novo arquivo, e salve-o em uma nova pasta como “index.html”</a:t>
            </a:r>
          </a:p>
          <a:p>
            <a:pPr marL="285750" lvl="1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Inicialize o código html5, conforme abaixo: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0ED18A3-1363-47E6-BC82-C433F6A95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116" y="2305283"/>
            <a:ext cx="6277768" cy="259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0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59">
            <a:extLst>
              <a:ext uri="{FF2B5EF4-FFF2-40B4-BE49-F238E27FC236}">
                <a16:creationId xmlns:a16="http://schemas.microsoft.com/office/drawing/2014/main" id="{467E693D-A804-400A-94F8-8317650F103A}"/>
              </a:ext>
            </a:extLst>
          </p:cNvPr>
          <p:cNvSpPr txBox="1"/>
          <p:nvPr/>
        </p:nvSpPr>
        <p:spPr>
          <a:xfrm>
            <a:off x="936052" y="555773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AGENDA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34" name="Espaço Reservado para Conteúdo 2">
            <a:extLst>
              <a:ext uri="{FF2B5EF4-FFF2-40B4-BE49-F238E27FC236}">
                <a16:creationId xmlns:a16="http://schemas.microsoft.com/office/drawing/2014/main" id="{477017B9-E54B-481D-969B-6283CDC7D424}"/>
              </a:ext>
            </a:extLst>
          </p:cNvPr>
          <p:cNvSpPr txBox="1">
            <a:spLocks/>
          </p:cNvSpPr>
          <p:nvPr/>
        </p:nvSpPr>
        <p:spPr>
          <a:xfrm>
            <a:off x="1525869" y="1344611"/>
            <a:ext cx="4642883" cy="402099"/>
          </a:xfrm>
          <a:prstGeom prst="rect">
            <a:avLst/>
          </a:prstGeom>
        </p:spPr>
        <p:txBody>
          <a:bodyPr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JPA – ATRIBUTOS DE REFERENCIA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Gotham HTF Light" pitchFamily="50" charset="0"/>
              <a:ea typeface="Roboto" pitchFamily="2" charset="0"/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C2C0A5C1-5ED2-4ACE-9476-9AF13C4B0678}"/>
              </a:ext>
            </a:extLst>
          </p:cNvPr>
          <p:cNvSpPr/>
          <p:nvPr/>
        </p:nvSpPr>
        <p:spPr>
          <a:xfrm>
            <a:off x="1525868" y="2107978"/>
            <a:ext cx="585365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JPA – DATAS 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Gotham HTF Light" pitchFamily="50" charset="0"/>
              <a:ea typeface="ＭＳ Ｐゴシック" charset="0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FC48DC00-3092-4F5B-B4D7-E5C796D65779}"/>
              </a:ext>
            </a:extLst>
          </p:cNvPr>
          <p:cNvSpPr/>
          <p:nvPr/>
        </p:nvSpPr>
        <p:spPr>
          <a:xfrm>
            <a:off x="1525867" y="2743468"/>
            <a:ext cx="553560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ＭＳ Ｐゴシック" charset="0"/>
              </a:rPr>
              <a:t>LIGANDO COM O FRONT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CB70A736-686B-4962-8E8A-5E64C23801DE}"/>
              </a:ext>
            </a:extLst>
          </p:cNvPr>
          <p:cNvSpPr/>
          <p:nvPr/>
        </p:nvSpPr>
        <p:spPr>
          <a:xfrm>
            <a:off x="1001595" y="1352228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1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856E1D1E-6E55-4DAE-B489-51082504ED80}"/>
              </a:ext>
            </a:extLst>
          </p:cNvPr>
          <p:cNvSpPr/>
          <p:nvPr/>
        </p:nvSpPr>
        <p:spPr>
          <a:xfrm>
            <a:off x="993646" y="2029499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350" b="1" dirty="0">
                <a:solidFill>
                  <a:prstClr val="white"/>
                </a:solidFill>
                <a:latin typeface="Gotham HTF" pitchFamily="50" charset="0"/>
                <a:ea typeface="Roboto" pitchFamily="2" charset="0"/>
              </a:rPr>
              <a:t>2</a:t>
            </a:r>
            <a:endParaRPr kumimoji="0" lang="pt-BR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HTF" pitchFamily="50" charset="0"/>
              <a:ea typeface="Roboto" pitchFamily="2" charset="0"/>
            </a:endParaRP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3C02E2C3-5DC0-490B-8D25-FF928E4E2107}"/>
              </a:ext>
            </a:extLst>
          </p:cNvPr>
          <p:cNvSpPr/>
          <p:nvPr/>
        </p:nvSpPr>
        <p:spPr>
          <a:xfrm>
            <a:off x="993646" y="2658273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3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49A5A6B-23CB-48E0-90DF-0256A2AA7E8F}"/>
              </a:ext>
            </a:extLst>
          </p:cNvPr>
          <p:cNvSpPr/>
          <p:nvPr/>
        </p:nvSpPr>
        <p:spPr>
          <a:xfrm>
            <a:off x="1533816" y="3427832"/>
            <a:ext cx="553560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</a:rPr>
              <a:t>DESCANSO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1097913-73CE-4BAF-8709-E15B3BDAFAFA}"/>
              </a:ext>
            </a:extLst>
          </p:cNvPr>
          <p:cNvSpPr/>
          <p:nvPr/>
        </p:nvSpPr>
        <p:spPr>
          <a:xfrm>
            <a:off x="1001595" y="3342637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0251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Acesse o site: </a:t>
            </a:r>
            <a:r>
              <a:rPr lang="en-US" sz="1400" dirty="0">
                <a:hlinkClick r:id="rId3"/>
              </a:rPr>
              <a:t>https://getbootstrap.com/</a:t>
            </a:r>
            <a:r>
              <a:rPr lang="en-US" sz="1400" dirty="0"/>
              <a:t>, e </a:t>
            </a:r>
            <a:r>
              <a:rPr lang="en-US" sz="1400" dirty="0" err="1"/>
              <a:t>copie</a:t>
            </a:r>
            <a:r>
              <a:rPr lang="en-US" sz="1400" dirty="0"/>
              <a:t> </a:t>
            </a:r>
            <a:r>
              <a:rPr lang="en-US" sz="1400" dirty="0" err="1"/>
              <a:t>os</a:t>
            </a:r>
            <a:r>
              <a:rPr lang="en-US" sz="1400" dirty="0"/>
              <a:t> </a:t>
            </a:r>
            <a:r>
              <a:rPr lang="en-US" sz="1400" dirty="0" err="1"/>
              <a:t>códigos</a:t>
            </a:r>
            <a:r>
              <a:rPr lang="en-US" sz="1400" dirty="0"/>
              <a:t> </a:t>
            </a:r>
            <a:r>
              <a:rPr lang="en-US" sz="1400" dirty="0" err="1"/>
              <a:t>conforme</a:t>
            </a:r>
            <a:r>
              <a:rPr lang="en-US" sz="1400" dirty="0"/>
              <a:t> </a:t>
            </a:r>
            <a:r>
              <a:rPr lang="en-US" sz="1400" dirty="0" err="1"/>
              <a:t>abaixo</a:t>
            </a:r>
            <a:r>
              <a:rPr lang="en-US" sz="1400" dirty="0"/>
              <a:t>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A4A08A5-8340-4BBB-AD87-365E41467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11" y="2110154"/>
            <a:ext cx="2691732" cy="150071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FE24696-2F94-478F-B8D3-71DA340DA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407" y="1752808"/>
            <a:ext cx="4186347" cy="279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6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Nossa página ficaria assim</a:t>
            </a:r>
            <a:r>
              <a:rPr lang="en-US" sz="1400" dirty="0"/>
              <a:t>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93E4852-FC9C-4F9C-BEBC-BB6E0D37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46" y="1741884"/>
            <a:ext cx="7444670" cy="198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2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acrescente o código abaixo dentro da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tag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&lt;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body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&gt;</a:t>
            </a:r>
            <a:r>
              <a:rPr lang="en-US" sz="1400" dirty="0"/>
              <a:t>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91505C-A790-45CF-A979-6233CFC1B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426" y="1915768"/>
            <a:ext cx="61150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5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vamos criar o nosso estilo.css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insira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um novo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arquivo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salve-o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como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“estilo.css” no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mesmo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diretório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da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página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index.html,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insira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seguintes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códigos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0B49ED-5775-49A4-B2E6-689828326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527" y="1992374"/>
            <a:ext cx="52387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9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arquivo “index.html”, adicionaremos o nosso estilo, através da seguinte linha: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E4F7587-3005-4BC6-927B-B71603BF1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802" y="1934818"/>
            <a:ext cx="6172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3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voltar ao site do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Bootstrap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574EA97-3E06-41A5-AABD-9A5962E01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354" y="1539677"/>
            <a:ext cx="6295292" cy="341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5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 agora no “index.html”, vamos preparar para receber o código copiado: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419C292-CF56-427D-AE91-B2BB19197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355" y="1774301"/>
            <a:ext cx="5639093" cy="259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3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 agora colamos o código: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27F5C76-0451-404D-A442-AAB79FD3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37" y="2000339"/>
            <a:ext cx="7294930" cy="146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7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Podemos configurar alguns recursos conforme nossa aplicação requer: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F9B932-BC38-4755-9F3B-91229B129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72" y="1933333"/>
            <a:ext cx="7399056" cy="160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0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Gere a entrada da senha para que fique assim: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2B4EDE-64E4-4C42-9AFB-65BEC3107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51" y="1964735"/>
            <a:ext cx="6547961" cy="154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1. JPA - </a:t>
            </a:r>
            <a:endParaRPr lang="en-US" sz="3500" dirty="0">
              <a:solidFill>
                <a:srgbClr val="91A3AD"/>
              </a:solidFill>
              <a:latin typeface="Gotham HTF Medium"/>
              <a:cs typeface="Gotham HTF Medium"/>
            </a:endParaRPr>
          </a:p>
          <a:p>
            <a:pPr algn="ctr"/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ATRIBUTOS DE REFERÊNCIA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1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Altere para que o código identifique os inputs com um id: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315723B-0119-404C-AE4D-98C8F21BE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502" y="1618727"/>
            <a:ext cx="6400800" cy="309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0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Volte para o site do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bootstrap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copie o código para um botão, conforme abaixo: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90F3869-790E-4666-98EF-CB687FBA7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881" y="3182286"/>
            <a:ext cx="3470430" cy="187504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8D51C2B-C16B-4316-AD83-6D9C25F3A1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76"/>
          <a:stretch/>
        </p:blipFill>
        <p:spPr>
          <a:xfrm>
            <a:off x="1052512" y="1620186"/>
            <a:ext cx="70389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3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 arquivo “login.js” dentro do diretório da sua pagina index.html, e digite o código abaixo na página: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2BBDA73-0EE7-4688-B630-55A217744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51" y="1802719"/>
            <a:ext cx="7657439" cy="278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3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definir os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id´s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para os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input´s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conforme abaixo: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66C41E0-005C-44D5-A4C6-6CA199544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344" y="1710830"/>
            <a:ext cx="5529115" cy="334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Dentro do arquivo “login.js” digite: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 acrescente no seu botão a chamada para esta função, em seguida teste a sua página: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1F50AF3-290C-4BDE-8EA8-1C1C14D43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03" y="3555665"/>
            <a:ext cx="7117703" cy="108532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92617D-DA5A-4FAB-B834-0E129ABDF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46" y="1461098"/>
            <a:ext cx="6159033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0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conhecer uma nova API, digite no Google conforme abaixo: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E2E4165-9C5D-42BF-945E-97B624A3C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80" y="1723784"/>
            <a:ext cx="7340844" cy="264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3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conhecer uma nova API, digite no Google conforme abaixo: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926650-F1F1-4AC0-B576-B61935E5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551" y="1582615"/>
            <a:ext cx="6080701" cy="346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0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Voltando ao arquivo “funcoes.js”, 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digite o código ao lado e teste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sua página.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BA354E9-9A77-466D-9266-FBCAE754D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555773"/>
            <a:ext cx="4509317" cy="422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Bora, fazer o nosso sistema logar... Vamos criar novos arquivos...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1º Crie um diretório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images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 dentro do diretório onde está usa página, e insira nela algumas fotos para os usuários.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2º Relacione estas imagens com o campo “foto” dos usuários que estão cadastrados no banco de dados.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3º Crie o arquivo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usuario.html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e digite o seguinte código: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003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começar atualizando o nosso Login: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8C58CE2-9122-46FC-BFA0-20E4D3891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06" y="1706153"/>
            <a:ext cx="8443774" cy="283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4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relembrar com base nos nossos diagramas: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ATRIBUTOS DE REFERÊNCIA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C5BCAF3-4FE7-4582-83FF-E50B06318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10" y="1509007"/>
            <a:ext cx="6619875" cy="16287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2F11C42-47E8-41A9-ABD7-0B09EE335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256" y="3195204"/>
            <a:ext cx="5482150" cy="185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0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Usuario.html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F5D6603-16C8-429F-8170-C002FFEBA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080" y="0"/>
            <a:ext cx="5836920" cy="530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9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Usuario.js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CCF885-0AD8-4066-B569-36715ACF8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2813"/>
            <a:ext cx="9144000" cy="294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0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Monte a tela “musica.html” conforme abaixo: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B419884-7D9D-44A8-B08E-807BD528B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6856"/>
            <a:ext cx="9144000" cy="257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Código “musica.html”: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AC6A4C0-B9F1-4C4A-AE90-260011300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" y="1531620"/>
            <a:ext cx="8069580" cy="345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Código “musica.html”: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C151137-59A9-420D-8025-E9A3129E5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7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3D49C17-C58F-4B10-A32F-3ADEF788A9CE}"/>
              </a:ext>
            </a:extLst>
          </p:cNvPr>
          <p:cNvSpPr txBox="1">
            <a:spLocks/>
          </p:cNvSpPr>
          <p:nvPr/>
        </p:nvSpPr>
        <p:spPr>
          <a:xfrm>
            <a:off x="936051" y="922635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arquivo “musica.js”: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4F28A8B-240F-423A-9AFE-170014E87F4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DES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AFIO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C16D60F-1617-423C-8215-449026057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50" y="1291967"/>
            <a:ext cx="7910769" cy="37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6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3D49C17-C58F-4B10-A32F-3ADEF788A9CE}"/>
              </a:ext>
            </a:extLst>
          </p:cNvPr>
          <p:cNvSpPr txBox="1">
            <a:spLocks/>
          </p:cNvSpPr>
          <p:nvPr/>
        </p:nvSpPr>
        <p:spPr>
          <a:xfrm>
            <a:off x="936051" y="922635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arquivo “musica.js”: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4F28A8B-240F-423A-9AFE-170014E87F4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DES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AFIO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59D39A2-CC96-4872-BAA2-C15799867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3D49C17-C58F-4B10-A32F-3ADEF788A9CE}"/>
              </a:ext>
            </a:extLst>
          </p:cNvPr>
          <p:cNvSpPr txBox="1">
            <a:spLocks/>
          </p:cNvSpPr>
          <p:nvPr/>
        </p:nvSpPr>
        <p:spPr>
          <a:xfrm>
            <a:off x="936051" y="922635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para o nosso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backend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arquivo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MusicaDAO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crie os métodos abaixo: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4F28A8B-240F-423A-9AFE-170014E87F4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DES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AFIO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E17661-72A0-4151-837E-4ABEDF8C2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74" y="1564504"/>
            <a:ext cx="8335108" cy="262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30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3D49C17-C58F-4B10-A32F-3ADEF788A9CE}"/>
              </a:ext>
            </a:extLst>
          </p:cNvPr>
          <p:cNvSpPr txBox="1">
            <a:spLocks/>
          </p:cNvSpPr>
          <p:nvPr/>
        </p:nvSpPr>
        <p:spPr>
          <a:xfrm>
            <a:off x="936051" y="922635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para o nosso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backend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arquivo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MusicaController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crie os métodos abaixo: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4F28A8B-240F-423A-9AFE-170014E87F4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DES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AFIO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248092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3D49C17-C58F-4B10-A32F-3ADEF788A9CE}"/>
              </a:ext>
            </a:extLst>
          </p:cNvPr>
          <p:cNvSpPr txBox="1">
            <a:spLocks/>
          </p:cNvSpPr>
          <p:nvPr/>
        </p:nvSpPr>
        <p:spPr>
          <a:xfrm>
            <a:off x="936051" y="922635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para o nosso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backend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arquivo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MusicaController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crie os métodos abaixo: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4F28A8B-240F-423A-9AFE-170014E87F4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DES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AFIO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9CD35DB-DAA8-4DAF-BA25-43741C49A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97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93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Então agora...... “VOCÊ PROGRAMA”!!!!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começar criando a nossa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Model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</a:t>
            </a:r>
            <a:r>
              <a:rPr lang="pt-BR" sz="1400" dirty="0">
                <a:solidFill>
                  <a:srgbClr val="FF417F"/>
                </a:solidFill>
                <a:latin typeface="Gotham HTF Light" pitchFamily="50" charset="0"/>
              </a:rPr>
              <a:t>Musica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5397633E-C1C6-4C4D-B9B3-396A73A8EB6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ATRIBUTOS DE REFERÊNCIA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026" name="Picture 2" descr="The Avengers VS The Hulk | Kvooka - Últimas Notícias de Goiás ...">
            <a:extLst>
              <a:ext uri="{FF2B5EF4-FFF2-40B4-BE49-F238E27FC236}">
                <a16:creationId xmlns:a16="http://schemas.microsoft.com/office/drawing/2014/main" id="{908AAAAB-9C18-4944-A94D-E7ACB1160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200" y="1246370"/>
            <a:ext cx="2373800" cy="356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24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3D49C17-C58F-4B10-A32F-3ADEF788A9CE}"/>
              </a:ext>
            </a:extLst>
          </p:cNvPr>
          <p:cNvSpPr txBox="1">
            <a:spLocks/>
          </p:cNvSpPr>
          <p:nvPr/>
        </p:nvSpPr>
        <p:spPr>
          <a:xfrm>
            <a:off x="936051" y="922635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para o nosso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backend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arquivo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MusicaController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crie os métodos abaixo: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4F28A8B-240F-423A-9AFE-170014E87F4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DES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AFIO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86F0DE6-C3C7-4166-94F9-9EE003FA6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0" y="-1"/>
            <a:ext cx="8980520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18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3D49C17-C58F-4B10-A32F-3ADEF788A9CE}"/>
              </a:ext>
            </a:extLst>
          </p:cNvPr>
          <p:cNvSpPr txBox="1">
            <a:spLocks/>
          </p:cNvSpPr>
          <p:nvPr/>
        </p:nvSpPr>
        <p:spPr>
          <a:xfrm>
            <a:off x="936051" y="922635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para o nosso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backend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arquivo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MusicaController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crie os métodos abaixo: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4F28A8B-240F-423A-9AFE-170014E87F4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DES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AFIO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B0C63D1-4407-4D4B-92E8-76EB6D4E1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087729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66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3D49C17-C58F-4B10-A32F-3ADEF788A9CE}"/>
              </a:ext>
            </a:extLst>
          </p:cNvPr>
          <p:cNvSpPr txBox="1">
            <a:spLocks/>
          </p:cNvSpPr>
          <p:nvPr/>
        </p:nvSpPr>
        <p:spPr>
          <a:xfrm>
            <a:off x="936051" y="922635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4F28A8B-240F-423A-9AFE-170014E87F4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DES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AFIO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3FDA19C-75FD-42F1-BF63-302393C63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0741"/>
            <a:ext cx="9144000" cy="294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2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29099C-B8B5-46B3-BB0F-98611A974CA0}"/>
              </a:ext>
            </a:extLst>
          </p:cNvPr>
          <p:cNvSpPr txBox="1">
            <a:spLocks/>
          </p:cNvSpPr>
          <p:nvPr/>
        </p:nvSpPr>
        <p:spPr>
          <a:xfrm>
            <a:off x="936051" y="413113"/>
            <a:ext cx="7532700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Adicione um novo botão chamado “Relatórios” na página Musicas, conforme abaixo e monte uma nova pagina chamada “relatórios.html”.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0CAD72B-12F0-428E-9A93-784E2D40C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44" y="1793630"/>
            <a:ext cx="7966157" cy="284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506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29099C-B8B5-46B3-BB0F-98611A974CA0}"/>
              </a:ext>
            </a:extLst>
          </p:cNvPr>
          <p:cNvSpPr txBox="1">
            <a:spLocks/>
          </p:cNvSpPr>
          <p:nvPr/>
        </p:nvSpPr>
        <p:spPr>
          <a:xfrm>
            <a:off x="936051" y="413113"/>
            <a:ext cx="7532700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Código da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página“relatórios.html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”.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4CEAF3C-AF01-41E7-BA9E-39BC10E46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654"/>
            <a:ext cx="9144000" cy="310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553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29099C-B8B5-46B3-BB0F-98611A974CA0}"/>
              </a:ext>
            </a:extLst>
          </p:cNvPr>
          <p:cNvSpPr txBox="1">
            <a:spLocks/>
          </p:cNvSpPr>
          <p:nvPr/>
        </p:nvSpPr>
        <p:spPr>
          <a:xfrm>
            <a:off x="936051" y="413113"/>
            <a:ext cx="7532700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Código da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página“relatórios.html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”.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9E7981-D07F-4EE7-BAE6-BB012E01D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437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29099C-B8B5-46B3-BB0F-98611A974CA0}"/>
              </a:ext>
            </a:extLst>
          </p:cNvPr>
          <p:cNvSpPr txBox="1">
            <a:spLocks/>
          </p:cNvSpPr>
          <p:nvPr/>
        </p:nvSpPr>
        <p:spPr>
          <a:xfrm>
            <a:off x="936051" y="413113"/>
            <a:ext cx="7532700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Código da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página“relatórios.html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”.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1D228CB-B530-414D-808F-DEA9BA89D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113"/>
            <a:ext cx="9144000" cy="407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27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29099C-B8B5-46B3-BB0F-98611A974CA0}"/>
              </a:ext>
            </a:extLst>
          </p:cNvPr>
          <p:cNvSpPr txBox="1">
            <a:spLocks/>
          </p:cNvSpPr>
          <p:nvPr/>
        </p:nvSpPr>
        <p:spPr>
          <a:xfrm>
            <a:off x="936051" y="413113"/>
            <a:ext cx="7532700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Código da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página“relatórios.html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”.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E47D2ED-E5C9-4A97-90E2-6C0EB25CB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" y="-1"/>
            <a:ext cx="9070451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021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29099C-B8B5-46B3-BB0F-98611A974CA0}"/>
              </a:ext>
            </a:extLst>
          </p:cNvPr>
          <p:cNvSpPr txBox="1">
            <a:spLocks/>
          </p:cNvSpPr>
          <p:nvPr/>
        </p:nvSpPr>
        <p:spPr>
          <a:xfrm>
            <a:off x="936051" y="413113"/>
            <a:ext cx="7532700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o arquivo “relatorios.js” e adicione o código conforme a seguir: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7407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29099C-B8B5-46B3-BB0F-98611A974CA0}"/>
              </a:ext>
            </a:extLst>
          </p:cNvPr>
          <p:cNvSpPr txBox="1">
            <a:spLocks/>
          </p:cNvSpPr>
          <p:nvPr/>
        </p:nvSpPr>
        <p:spPr>
          <a:xfrm>
            <a:off x="936051" y="413113"/>
            <a:ext cx="7532700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o arquivo “relatorios.js” e adicione o código conforme a seguir: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55448C3-1FBB-482B-9D2C-A1F7FA60B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08"/>
            <a:ext cx="9144000" cy="483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72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5397633E-C1C6-4C4D-B9B3-396A73A8EB6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ATRIBUTOS DE REFERÊNCIA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2844800-E338-4D0A-AFFD-A93550C32611}"/>
              </a:ext>
            </a:extLst>
          </p:cNvPr>
          <p:cNvSpPr txBox="1">
            <a:spLocks/>
          </p:cNvSpPr>
          <p:nvPr/>
        </p:nvSpPr>
        <p:spPr>
          <a:xfrm>
            <a:off x="936051" y="1244991"/>
            <a:ext cx="7270103" cy="349989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a classe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Model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“Musica”.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DC7FC22-052C-44E1-9C1F-F3FB86950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5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29099C-B8B5-46B3-BB0F-98611A974CA0}"/>
              </a:ext>
            </a:extLst>
          </p:cNvPr>
          <p:cNvSpPr txBox="1">
            <a:spLocks/>
          </p:cNvSpPr>
          <p:nvPr/>
        </p:nvSpPr>
        <p:spPr>
          <a:xfrm>
            <a:off x="936051" y="413113"/>
            <a:ext cx="7532700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o arquivo “relatorios.js” e adicione o código conforme a seguir: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629425-D5D0-407F-876C-D4C01CF63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8989298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263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29099C-B8B5-46B3-BB0F-98611A974CA0}"/>
              </a:ext>
            </a:extLst>
          </p:cNvPr>
          <p:cNvSpPr txBox="1">
            <a:spLocks/>
          </p:cNvSpPr>
          <p:nvPr/>
        </p:nvSpPr>
        <p:spPr>
          <a:xfrm>
            <a:off x="936051" y="413113"/>
            <a:ext cx="7532700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o arquivo “relatorios.js” e adicione o código conforme a seguir: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18F8DA-AF20-481E-9D0C-CEAC08C86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3999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748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29099C-B8B5-46B3-BB0F-98611A974CA0}"/>
              </a:ext>
            </a:extLst>
          </p:cNvPr>
          <p:cNvSpPr txBox="1">
            <a:spLocks/>
          </p:cNvSpPr>
          <p:nvPr/>
        </p:nvSpPr>
        <p:spPr>
          <a:xfrm>
            <a:off x="936051" y="413113"/>
            <a:ext cx="7532700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o arquivo “relatorios.js” e adicione o código conforme a seguir: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89463B8-0ED8-4B03-9239-5469C3894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37"/>
            <a:ext cx="9144000" cy="507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181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29099C-B8B5-46B3-BB0F-98611A974CA0}"/>
              </a:ext>
            </a:extLst>
          </p:cNvPr>
          <p:cNvSpPr txBox="1">
            <a:spLocks/>
          </p:cNvSpPr>
          <p:nvPr/>
        </p:nvSpPr>
        <p:spPr>
          <a:xfrm>
            <a:off x="936051" y="413113"/>
            <a:ext cx="7532700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o arquivo “relatorios.js” e adicione o código conforme a seguir: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7B752FC-D601-409F-8A4A-B8A127BFE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0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237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532700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efetuar logout: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localStorage.removeItem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(“logado”);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02D58308-6B08-403E-BAB3-84445D5BC18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DI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83456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INICIE O PROJETO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7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1" y="-1"/>
            <a:ext cx="9144000" cy="5143501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39440" y="4156521"/>
            <a:ext cx="403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78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i="0" dirty="0">
                <a:solidFill>
                  <a:srgbClr val="E8E8E8"/>
                </a:solidFill>
                <a:latin typeface="Gotham HTF" pitchFamily="50" charset="0"/>
                <a:ea typeface="+mn-ea"/>
                <a:cs typeface="Gotham HTF Light"/>
              </a:rPr>
              <a:t>DÚVIDAS….</a:t>
            </a:r>
            <a:endParaRPr lang="en-US" sz="2800" b="0" i="0" dirty="0">
              <a:solidFill>
                <a:srgbClr val="E8E8E8"/>
              </a:solidFill>
              <a:latin typeface="Gotham HTF" pitchFamily="50" charset="0"/>
              <a:ea typeface="+mn-ea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828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9DC14DB0-6FC9-4AED-AF7E-7602971DCF4C}"/>
              </a:ext>
            </a:extLst>
          </p:cNvPr>
          <p:cNvSpPr txBox="1"/>
          <p:nvPr/>
        </p:nvSpPr>
        <p:spPr>
          <a:xfrm>
            <a:off x="4572000" y="1352945"/>
            <a:ext cx="2890684" cy="120359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Aprendendo Java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Niemeyer &amp;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Kundsen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Editora Campos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E9DEA49-85A5-4D30-A80C-08903984A5D0}"/>
              </a:ext>
            </a:extLst>
          </p:cNvPr>
          <p:cNvGrpSpPr/>
          <p:nvPr/>
        </p:nvGrpSpPr>
        <p:grpSpPr>
          <a:xfrm>
            <a:off x="828490" y="1010264"/>
            <a:ext cx="3460902" cy="3487993"/>
            <a:chOff x="344951" y="925105"/>
            <a:chExt cx="4155631" cy="4188161"/>
          </a:xfrm>
        </p:grpSpPr>
        <p:pic>
          <p:nvPicPr>
            <p:cNvPr id="7" name="Picture 3" descr="caomputador.png">
              <a:extLst>
                <a:ext uri="{FF2B5EF4-FFF2-40B4-BE49-F238E27FC236}">
                  <a16:creationId xmlns:a16="http://schemas.microsoft.com/office/drawing/2014/main" id="{13D7A116-1716-480E-8B3C-7AAF5074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63" y="925105"/>
              <a:ext cx="3062891" cy="2733630"/>
            </a:xfrm>
            <a:prstGeom prst="rect">
              <a:avLst/>
            </a:prstGeom>
          </p:spPr>
        </p:pic>
        <p:pic>
          <p:nvPicPr>
            <p:cNvPr id="9" name="Picture 4" descr="chicara.png">
              <a:extLst>
                <a:ext uri="{FF2B5EF4-FFF2-40B4-BE49-F238E27FC236}">
                  <a16:creationId xmlns:a16="http://schemas.microsoft.com/office/drawing/2014/main" id="{30331B6A-E3AE-4134-AB23-347A40746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76259">
              <a:off x="2941023" y="2380297"/>
              <a:ext cx="1559559" cy="1650015"/>
            </a:xfrm>
            <a:prstGeom prst="rect">
              <a:avLst/>
            </a:prstGeom>
          </p:spPr>
        </p:pic>
        <p:pic>
          <p:nvPicPr>
            <p:cNvPr id="10" name="Picture 6" descr="livros.png">
              <a:extLst>
                <a:ext uri="{FF2B5EF4-FFF2-40B4-BE49-F238E27FC236}">
                  <a16:creationId xmlns:a16="http://schemas.microsoft.com/office/drawing/2014/main" id="{265F6915-3435-4375-91B0-1F1431CF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7626">
              <a:off x="344951" y="3412331"/>
              <a:ext cx="2064241" cy="1700935"/>
            </a:xfrm>
            <a:prstGeom prst="rect">
              <a:avLst/>
            </a:prstGeom>
          </p:spPr>
        </p:pic>
      </p:grpSp>
      <p:sp>
        <p:nvSpPr>
          <p:cNvPr id="12" name="TextBox 59">
            <a:extLst>
              <a:ext uri="{FF2B5EF4-FFF2-40B4-BE49-F238E27FC236}">
                <a16:creationId xmlns:a16="http://schemas.microsoft.com/office/drawing/2014/main" id="{0E988961-634F-4D72-88F7-034BFAC9193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REFERÊNCIAS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95928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228646" y="3996024"/>
            <a:ext cx="4686710" cy="55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Copyright </a:t>
            </a:r>
            <a:r>
              <a:rPr lang="de-DE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©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2020 | Professor (a) </a:t>
            </a:r>
            <a:r>
              <a:rPr lang="pt-B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Prof. Humberto Delgado de Sousa</a:t>
            </a:r>
          </a:p>
          <a:p>
            <a:pPr algn="ctr">
              <a:lnSpc>
                <a:spcPct val="150000"/>
              </a:lnSpc>
            </a:pP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Todos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direitos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reservados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.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Reprodução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ou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divulgação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total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ou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parcial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deste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documento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é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expressamente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proibido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sem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consentimento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formal,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por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escrito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do professor/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autor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.</a:t>
            </a:r>
          </a:p>
        </p:txBody>
      </p:sp>
      <p:sp>
        <p:nvSpPr>
          <p:cNvPr id="28" name="CaixaDeTexto 7"/>
          <p:cNvSpPr txBox="1">
            <a:spLocks noChangeArrowheads="1"/>
          </p:cNvSpPr>
          <p:nvPr/>
        </p:nvSpPr>
        <p:spPr bwMode="auto">
          <a:xfrm>
            <a:off x="3804366" y="2532886"/>
            <a:ext cx="271745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pt-B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ok" charset="0"/>
              </a:rPr>
              <a:t>professorhumbertodelgado@gmail.com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161309" y="1638198"/>
            <a:ext cx="48213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ED145B"/>
                </a:solidFill>
                <a:latin typeface="Gotham HTF Medium" pitchFamily="50" charset="0"/>
                <a:cs typeface="Gotham HTF Light"/>
              </a:rPr>
              <a:t>OBRIGADO</a:t>
            </a:r>
          </a:p>
        </p:txBody>
      </p:sp>
      <p:pic>
        <p:nvPicPr>
          <p:cNvPr id="13" name="Picture 22">
            <a:extLst>
              <a:ext uri="{FF2B5EF4-FFF2-40B4-BE49-F238E27FC236}">
                <a16:creationId xmlns:a16="http://schemas.microsoft.com/office/drawing/2014/main" id="{218783DD-5EA4-47B1-9A63-A5DE04623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7645" y="2580336"/>
            <a:ext cx="268759" cy="19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6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5397633E-C1C6-4C4D-B9B3-396A73A8EB6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ATRIBUTOS DE REFERÊNCIA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2844800-E338-4D0A-AFFD-A93550C32611}"/>
              </a:ext>
            </a:extLst>
          </p:cNvPr>
          <p:cNvSpPr txBox="1">
            <a:spLocks/>
          </p:cNvSpPr>
          <p:nvPr/>
        </p:nvSpPr>
        <p:spPr>
          <a:xfrm>
            <a:off x="936051" y="1244991"/>
            <a:ext cx="7270103" cy="349989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vamos alterar a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model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Artista, conforme abaixo: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74C7378-4199-450F-95A0-03E572152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5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609601" y="1025058"/>
            <a:ext cx="7444154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crie a </a:t>
            </a:r>
            <a:r>
              <a:rPr lang="pt-BR" sz="1400" b="1" dirty="0">
                <a:solidFill>
                  <a:srgbClr val="FF0000"/>
                </a:solidFill>
                <a:latin typeface="Gotham HTF Light" pitchFamily="50" charset="0"/>
              </a:rPr>
              <a:t>interface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MusicaDAO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posteriormente a classe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MusicaController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conforme abaixo:</a:t>
            </a:r>
            <a:endParaRPr lang="pt-BR" sz="1400" dirty="0">
              <a:solidFill>
                <a:srgbClr val="FF417F"/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5397633E-C1C6-4C4D-B9B3-396A73A8EB6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ATRIBUTOS DE REFERÊNCIA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DCEB2AF-2467-45E8-99FC-679CB5199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498548"/>
            <a:ext cx="7696200" cy="393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9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025058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para 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Postman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talvez você tenha que ajustar colunas do seu banco de dados.</a:t>
            </a:r>
            <a:endParaRPr lang="pt-BR" sz="1400" dirty="0">
              <a:solidFill>
                <a:srgbClr val="FF417F"/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5397633E-C1C6-4C4D-B9B3-396A73A8EB6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ATRIBUTOS DE REFERÊNCIA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3DDF324-5C90-4D4C-963C-B606ECF81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51" y="1565984"/>
            <a:ext cx="6720840" cy="286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1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>
        <a:normAutofit fontScale="92500"/>
      </a:bodyPr>
      <a:lstStyle>
        <a:defPPr marL="0" indent="0" algn="l">
          <a:lnSpc>
            <a:spcPct val="150000"/>
          </a:lnSpc>
          <a:spcBef>
            <a:spcPct val="30000"/>
          </a:spcBef>
          <a:buClr>
            <a:schemeClr val="bg2"/>
          </a:buClr>
          <a:buNone/>
          <a:defRPr sz="1100" dirty="0">
            <a:solidFill>
              <a:schemeClr val="tx1">
                <a:lumMod val="65000"/>
                <a:lumOff val="35000"/>
              </a:schemeClr>
            </a:solidFill>
            <a:latin typeface="Gotham HTF Light" pitchFamily="50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9124</TotalTime>
  <Words>1173</Words>
  <Application>Microsoft Office PowerPoint</Application>
  <PresentationFormat>Personalizar</PresentationFormat>
  <Paragraphs>210</Paragraphs>
  <Slides>68</Slides>
  <Notes>53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68</vt:i4>
      </vt:variant>
    </vt:vector>
  </HeadingPairs>
  <TitlesOfParts>
    <vt:vector size="76" baseType="lpstr">
      <vt:lpstr>Arial</vt:lpstr>
      <vt:lpstr>Calibri</vt:lpstr>
      <vt:lpstr>Calibri Light</vt:lpstr>
      <vt:lpstr>Gotham HTF</vt:lpstr>
      <vt:lpstr>Gotham HTF Light</vt:lpstr>
      <vt:lpstr>Gotham HTF Medium</vt:lpstr>
      <vt:lpstr>Office Theme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Bruno Melniski</cp:lastModifiedBy>
  <cp:revision>248</cp:revision>
  <dcterms:created xsi:type="dcterms:W3CDTF">2019-02-15T12:16:11Z</dcterms:created>
  <dcterms:modified xsi:type="dcterms:W3CDTF">2020-11-23T11:25:22Z</dcterms:modified>
</cp:coreProperties>
</file>